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80" r:id="rId2"/>
    <p:sldId id="271" r:id="rId3"/>
    <p:sldId id="290" r:id="rId4"/>
    <p:sldId id="305" r:id="rId5"/>
    <p:sldId id="312" r:id="rId6"/>
    <p:sldId id="303" r:id="rId7"/>
    <p:sldId id="304" r:id="rId8"/>
    <p:sldId id="307" r:id="rId9"/>
    <p:sldId id="306" r:id="rId10"/>
    <p:sldId id="308" r:id="rId11"/>
    <p:sldId id="309" r:id="rId12"/>
    <p:sldId id="310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85" r:id="rId21"/>
    <p:sldId id="29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918" autoAdjust="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3D9D64-3793-4D61-90BB-507F49C8F91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2023-05-30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48944F-81ED-4843-A3E6-D41A6908762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156258-22C2-4882-9F1C-855237B765CF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F1C5CE-222C-4659-9A99-B99FC42AF6E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7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34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5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44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23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1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5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01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7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4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4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5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4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7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7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J, Delta u </a:t>
            </a:r>
            <a:r>
              <a:rPr lang="ko-KR" altLang="en-US" dirty="0"/>
              <a:t>가 무엇인지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7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86CE2-3038-360F-7867-58D70CA1A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B1F41E-3D78-3689-8098-389750A1D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011DA-2DE7-5FDD-7403-8EE33322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45FB0-603D-43BF-8944-3A3BD2F325BE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AD88D-A4C6-8106-CEED-17696DF5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3E073-07B6-32CA-36E6-313B618F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39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1951E-9767-FB2D-A140-B9226C59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30ACC7-B5AF-F121-676A-2FCFC494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B39A7-D45B-FE96-4C36-8EA87982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8F5D-A5AC-4A48-AC36-C087C371E0C7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13B54-1BD4-C491-DF32-7DE26B59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68B24-D9D6-9A94-6C4A-AA62DAA4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406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383E9E-6F45-BEE7-037B-767583AD3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871F0-BC9B-F911-8B17-6F1AC8FD4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137FA4-72B4-C93F-8756-641A27FD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D2BD-4C6A-470E-8EB5-D42C7EF5F2E2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494DF-2BE7-9FBC-AA79-E6208E81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BA4C6-929E-34D0-5236-4F00AF7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89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14895-08E3-A723-7289-41E24E3F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6" y="136525"/>
            <a:ext cx="11108820" cy="52363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9A5BAD-18FF-2577-29E9-AED6E0F0895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1090" y="660163"/>
            <a:ext cx="3998912" cy="3052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488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CADCF-D766-142D-99BB-3566849F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C70800-192E-7280-A4D0-BE93C7EE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80B2-23D5-5391-2340-14D60F5F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69F2-FF86-403D-A8EF-5A108A27C9A7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15B0A-AAAC-9149-9702-7E06CEC1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99BF4-AFA3-EEE7-28D2-3FCEABFA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404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9E0D2-89B1-D33D-5B42-F5B2130F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530BA-13C8-297F-92E4-3361A9EFC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E45041-CCB0-A66F-15FE-DD4DE1BFE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84603C-A952-2F8B-A740-E512935D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FBD7-F59E-499B-ABBB-DEE384B67D12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7A1B2-C95C-985E-E7CA-EF3D7C66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5CD7C-E6AF-B421-89C8-C3BC61C8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45466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FB43-3904-655F-2EB0-150ACC81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21C0-6182-E9CD-6963-FE26391A8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F78614-73F2-05B7-4525-515313A9D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2176C-7155-3FE1-660B-7E9DEB378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F57D34-21FC-BD05-BEEB-239557D29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AFA8D-496F-2504-B424-B07C1341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FBD7-F59E-499B-ABBB-DEE384B67D12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9DF4A-B0F5-4301-5E90-C186755C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81A394-7800-4B44-D167-D969F7AE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68270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E2C37-55BD-C849-1054-2F83CFF0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6C4C00-7444-0FF1-F078-08DC3E27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C3E6-6745-42AE-98F8-F616BB3A5B99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657DFC-29F2-E584-858D-AF3D2659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731-63BE-D09E-29ED-8CD336C2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479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B9720-52DE-F6DD-409C-52EFFB9C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FBD7-F59E-499B-ABBB-DEE384B67D12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6AD8A2-E62B-69FA-BC03-809A0AFB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CE233-0314-6F93-12EA-AC454CC3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38420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CD3F8-B31A-0219-686D-3672D4EB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46B07-ED2B-BFFC-FE60-923E23B50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9732B0-BA2D-9044-B37B-2E7B954CD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08914-A806-3155-E1F2-155FB23C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E89F-4E2A-490F-9C7F-544D4CB781C6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040FC-D885-582F-0DB3-5072158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782EE-7B3B-D3C8-1FF1-52F7A838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528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85C78-A413-F4AB-EF46-E619EB64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3B04B-76BC-5E8D-1C47-DB6D08F15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53E690-A8C2-47DF-60F4-0AD6AC8C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C874FB-89D8-E984-7E76-39BA4E31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7EF28-918A-4CE4-B1E7-91546B49DEB5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B9694-0CA3-04B4-83F8-274E4CA2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4D771-32D5-8088-8805-28A67723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36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BDB10E-5348-037C-D3C1-C9A6AB85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716B6-C60D-F5FD-AC11-FDB3AA4EA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586DE-2460-88C4-91ED-E98B05E28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8FBD7-F59E-499B-ABBB-DEE384B67D12}" type="datetime1">
              <a:rPr lang="ko-KR" altLang="en-US" noProof="0" smtClean="0"/>
              <a:t>2023-05-30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253DF-F978-E89C-2E83-CD10552AE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F1794-DEA5-6F1F-3B5B-835E41800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68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F79B2-C5D1-54B8-DBD7-04C7B87CE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SPGD implementation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7F786-DDB4-8BBE-5A09-2DECD83E1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201821252 </a:t>
            </a:r>
            <a:r>
              <a:rPr lang="ko-KR" altLang="en-US" dirty="0" err="1"/>
              <a:t>김부경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2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4657B17-CC7B-418A-FE56-C8020992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02" y="1226933"/>
            <a:ext cx="7326056" cy="5494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DA44B6-CD85-2149-C5FB-254911DF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454" y="180142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1D7BEB-666C-0EA6-BA52-39AAAB54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02" y="1226933"/>
            <a:ext cx="7326056" cy="5494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678A2C-9D87-6042-0E88-20641526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633" y="197395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2E7A99-E1C3-5184-1555-95653EFB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02" y="1226933"/>
            <a:ext cx="7326056" cy="5494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pic>
        <p:nvPicPr>
          <p:cNvPr id="7" name="그림 6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0BAE01C-9988-A13E-CF88-43A0C3D1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634" y="186007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local minimum(maximum) </a:t>
            </a:r>
            <a:r>
              <a:rPr lang="ko-KR" altLang="en-US" sz="4400" dirty="0"/>
              <a:t>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B40F-EF26-2F68-2492-C279E11376E2}"/>
              </a:ext>
            </a:extLst>
          </p:cNvPr>
          <p:cNvSpPr txBox="1"/>
          <p:nvPr/>
        </p:nvSpPr>
        <p:spPr>
          <a:xfrm>
            <a:off x="473044" y="1102222"/>
            <a:ext cx="11245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intensity</a:t>
            </a:r>
            <a:r>
              <a:rPr lang="ko-KR" altLang="en-US" dirty="0"/>
              <a:t>가 높아지는 것을 원함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FC8C53-03A4-E696-53DC-472D69049405}"/>
                  </a:ext>
                </a:extLst>
              </p:cNvPr>
              <p:cNvSpPr txBox="1"/>
              <p:nvPr/>
            </p:nvSpPr>
            <p:spPr>
              <a:xfrm>
                <a:off x="421640" y="2193696"/>
                <a:ext cx="11245911" cy="399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/>
                  <a:t>intensity</a:t>
                </a:r>
                <a:r>
                  <a:rPr lang="ko-KR" altLang="en-US" dirty="0"/>
                  <a:t>에 반비례하여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ko-KR" sz="1800" b="0" i="1" u="none" strike="noStrike" baseline="0" dirty="0" err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800" b="0" i="1" u="none" strike="noStrike" baseline="0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ko-KR" sz="1800" b="0" i="1" u="none" strike="noStrike" baseline="0" dirty="0" err="1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altLang="ko-KR" dirty="0"/>
                  <a:t>(weight)</a:t>
                </a:r>
                <a:r>
                  <a:rPr lang="ko-KR" altLang="en-US" dirty="0"/>
                  <a:t>이 적용되도록 변경</a:t>
                </a:r>
                <a:endParaRPr lang="en-US" altLang="ko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FC8C53-03A4-E696-53DC-472D6904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" y="2193696"/>
                <a:ext cx="11245911" cy="399084"/>
              </a:xfrm>
              <a:prstGeom prst="rect">
                <a:avLst/>
              </a:prstGeom>
              <a:blipFill>
                <a:blip r:embed="rId3"/>
                <a:stretch>
                  <a:fillRect t="-4615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56CBACF-C9CE-2654-337D-E21BCC06A844}"/>
              </a:ext>
            </a:extLst>
          </p:cNvPr>
          <p:cNvSpPr/>
          <p:nvPr/>
        </p:nvSpPr>
        <p:spPr>
          <a:xfrm>
            <a:off x="5942162" y="1608338"/>
            <a:ext cx="307675" cy="448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649BA-1288-8317-0D05-6BEA42A47EBF}"/>
              </a:ext>
            </a:extLst>
          </p:cNvPr>
          <p:cNvSpPr txBox="1"/>
          <p:nvPr/>
        </p:nvSpPr>
        <p:spPr>
          <a:xfrm>
            <a:off x="390524" y="6380859"/>
            <a:ext cx="11630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여민수, 김한솔, </a:t>
            </a:r>
            <a:r>
              <a:rPr lang="ko-KR" altLang="en-US" sz="1200" dirty="0" err="1"/>
              <a:t>정윤찬</a:t>
            </a:r>
            <a:r>
              <a:rPr lang="ko-KR" altLang="en-US" sz="1200" dirty="0"/>
              <a:t>. (2023). CMA-ES/SPGD 이중 알고리즘을 통한 결맞음 빔 결합 시스템 위상제어 및 동작성능에 대한 </a:t>
            </a:r>
            <a:r>
              <a:rPr lang="ko-KR" altLang="en-US" sz="1200" dirty="0" err="1"/>
              <a:t>전산모사</a:t>
            </a:r>
            <a:r>
              <a:rPr lang="ko-KR" altLang="en-US" sz="1200" dirty="0"/>
              <a:t> 분석. </a:t>
            </a:r>
            <a:r>
              <a:rPr lang="ko-KR" altLang="en-US" sz="1200" dirty="0" err="1"/>
              <a:t>한국광학회지</a:t>
            </a:r>
            <a:r>
              <a:rPr lang="ko-KR" altLang="en-US" sz="1200" dirty="0"/>
              <a:t>, 34(1), 1-12.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AD9CB-0C3A-ED9E-91DB-006AF3E45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4" y="3504820"/>
            <a:ext cx="4838700" cy="4870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17E68E-67C8-C395-BC26-3C9F76306198}"/>
              </a:ext>
            </a:extLst>
          </p:cNvPr>
          <p:cNvSpPr/>
          <p:nvPr/>
        </p:nvSpPr>
        <p:spPr>
          <a:xfrm>
            <a:off x="1562097" y="3590781"/>
            <a:ext cx="257175" cy="2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A1B8A2F-2849-0905-FDCA-CE4824D66808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2102059" y="3456405"/>
            <a:ext cx="850869" cy="16736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A33913-59F6-6C79-50DD-FCB280F5EE4D}"/>
              </a:ext>
            </a:extLst>
          </p:cNvPr>
          <p:cNvSpPr txBox="1"/>
          <p:nvPr/>
        </p:nvSpPr>
        <p:spPr>
          <a:xfrm>
            <a:off x="3364302" y="4533982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(any number)/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3D23AD-9681-0A18-27BC-AB6530D09738}"/>
              </a:ext>
            </a:extLst>
          </p:cNvPr>
          <p:cNvSpPr/>
          <p:nvPr/>
        </p:nvSpPr>
        <p:spPr>
          <a:xfrm>
            <a:off x="3819157" y="4595175"/>
            <a:ext cx="1190539" cy="270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3E9A1-C2FA-A561-1DE7-8CC78B2EF9D8}"/>
              </a:ext>
            </a:extLst>
          </p:cNvPr>
          <p:cNvSpPr txBox="1"/>
          <p:nvPr/>
        </p:nvSpPr>
        <p:spPr>
          <a:xfrm>
            <a:off x="3692106" y="5063706"/>
            <a:ext cx="507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적절한 값을 넣어 </a:t>
            </a:r>
            <a:r>
              <a:rPr lang="en-US" altLang="ko-KR" dirty="0"/>
              <a:t>intensity</a:t>
            </a:r>
            <a:r>
              <a:rPr lang="ko-KR" altLang="en-US" dirty="0"/>
              <a:t>의 반영 </a:t>
            </a:r>
            <a:r>
              <a:rPr lang="en-US" altLang="ko-KR" dirty="0"/>
              <a:t>limit</a:t>
            </a:r>
            <a:r>
              <a:rPr lang="ko-KR" altLang="en-US" dirty="0"/>
              <a:t>을 정함</a:t>
            </a:r>
          </a:p>
        </p:txBody>
      </p:sp>
    </p:spTree>
    <p:extLst>
      <p:ext uri="{BB962C8B-B14F-4D97-AF65-F5344CB8AC3E}">
        <p14:creationId xmlns:p14="http://schemas.microsoft.com/office/powerpoint/2010/main" val="92161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local minimum(maximum) </a:t>
            </a:r>
            <a:r>
              <a:rPr lang="ko-KR" altLang="en-US" sz="4400" dirty="0"/>
              <a:t>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E8D502-CD97-712C-D7A1-D7FB1419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807"/>
            <a:ext cx="5334000" cy="4000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9FFB0B-3F29-2CA3-39E5-39ABA0671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73807"/>
            <a:ext cx="5334000" cy="400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7EA11E-BDEA-B133-5D3C-3BF8E45CD521}"/>
              </a:ext>
            </a:extLst>
          </p:cNvPr>
          <p:cNvSpPr txBox="1"/>
          <p:nvPr/>
        </p:nvSpPr>
        <p:spPr>
          <a:xfrm>
            <a:off x="5296978" y="1283866"/>
            <a:ext cx="1598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4/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4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566D660-2ED7-2E3B-876D-20C11F24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807"/>
            <a:ext cx="5334000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54F59B-FA86-31E9-B1AA-ACA2688A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73807"/>
            <a:ext cx="5334000" cy="4000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local minimum(maximum) </a:t>
            </a:r>
            <a:r>
              <a:rPr lang="ko-KR" altLang="en-US" sz="4400" dirty="0"/>
              <a:t>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64A9-4BA6-D8B9-4910-0987E115CF17}"/>
              </a:ext>
            </a:extLst>
          </p:cNvPr>
          <p:cNvSpPr txBox="1"/>
          <p:nvPr/>
        </p:nvSpPr>
        <p:spPr>
          <a:xfrm>
            <a:off x="5296978" y="1283866"/>
            <a:ext cx="1598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4/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65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local minimum(maximum) </a:t>
            </a:r>
            <a:r>
              <a:rPr lang="ko-KR" altLang="en-US" sz="4400" dirty="0"/>
              <a:t>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664A9-4BA6-D8B9-4910-0987E115CF17}"/>
              </a:ext>
            </a:extLst>
          </p:cNvPr>
          <p:cNvSpPr txBox="1"/>
          <p:nvPr/>
        </p:nvSpPr>
        <p:spPr>
          <a:xfrm>
            <a:off x="5296978" y="1283866"/>
            <a:ext cx="169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pi/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8219CC-24C1-C7FE-DC2B-25108CAB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36" y="1911830"/>
            <a:ext cx="5334000" cy="4000500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0D8F84D-2B3D-DC7C-7923-72552781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6" y="191183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16X16 SLM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649BA-1288-8317-0D05-6BEA42A47EBF}"/>
              </a:ext>
            </a:extLst>
          </p:cNvPr>
          <p:cNvSpPr txBox="1"/>
          <p:nvPr/>
        </p:nvSpPr>
        <p:spPr>
          <a:xfrm>
            <a:off x="390524" y="6380859"/>
            <a:ext cx="11630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여민수, 김한솔, </a:t>
            </a:r>
            <a:r>
              <a:rPr lang="ko-KR" altLang="en-US" sz="1200" dirty="0" err="1"/>
              <a:t>정윤찬</a:t>
            </a:r>
            <a:r>
              <a:rPr lang="ko-KR" altLang="en-US" sz="1200" dirty="0"/>
              <a:t>. (2023). CMA-ES/SPGD 이중 알고리즘을 통한 결맞음 빔 결합 시스템 위상제어 및 동작성능에 대한 </a:t>
            </a:r>
            <a:r>
              <a:rPr lang="ko-KR" altLang="en-US" sz="1200" dirty="0" err="1"/>
              <a:t>전산모사</a:t>
            </a:r>
            <a:r>
              <a:rPr lang="ko-KR" altLang="en-US" sz="1200" dirty="0"/>
              <a:t> 분석. </a:t>
            </a:r>
            <a:r>
              <a:rPr lang="ko-KR" altLang="en-US" sz="1200" dirty="0" err="1"/>
              <a:t>한국광학회지</a:t>
            </a:r>
            <a:r>
              <a:rPr lang="ko-KR" altLang="en-US" sz="1200" dirty="0"/>
              <a:t>, 34(1), 1-12.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AD9CB-0C3A-ED9E-91DB-006AF3E4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7" y="1115303"/>
            <a:ext cx="4838700" cy="4870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17E68E-67C8-C395-BC26-3C9F76306198}"/>
              </a:ext>
            </a:extLst>
          </p:cNvPr>
          <p:cNvSpPr/>
          <p:nvPr/>
        </p:nvSpPr>
        <p:spPr>
          <a:xfrm>
            <a:off x="1795010" y="1201264"/>
            <a:ext cx="257175" cy="2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A1B8A2F-2849-0905-FDCA-CE4824D66808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2334972" y="1066888"/>
            <a:ext cx="850869" cy="16736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A33913-59F6-6C79-50DD-FCB280F5EE4D}"/>
              </a:ext>
            </a:extLst>
          </p:cNvPr>
          <p:cNvSpPr txBox="1"/>
          <p:nvPr/>
        </p:nvSpPr>
        <p:spPr>
          <a:xfrm>
            <a:off x="3597215" y="2144465"/>
            <a:ext cx="2794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(any number)/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3D23AD-9681-0A18-27BC-AB6530D09738}"/>
              </a:ext>
            </a:extLst>
          </p:cNvPr>
          <p:cNvSpPr/>
          <p:nvPr/>
        </p:nvSpPr>
        <p:spPr>
          <a:xfrm>
            <a:off x="4052070" y="2205658"/>
            <a:ext cx="1190539" cy="270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C5F7056-A233-0059-6CDC-33EDB712E147}"/>
              </a:ext>
            </a:extLst>
          </p:cNvPr>
          <p:cNvSpPr/>
          <p:nvPr/>
        </p:nvSpPr>
        <p:spPr>
          <a:xfrm>
            <a:off x="4840856" y="2747111"/>
            <a:ext cx="307675" cy="448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3A11D-D055-0249-6757-8AD28EF12F59}"/>
              </a:ext>
            </a:extLst>
          </p:cNvPr>
          <p:cNvSpPr txBox="1"/>
          <p:nvPr/>
        </p:nvSpPr>
        <p:spPr>
          <a:xfrm>
            <a:off x="3260783" y="3416059"/>
            <a:ext cx="3467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(any number)/</a:t>
            </a:r>
            <a:r>
              <a:rPr lang="en-US" altLang="ko-KR" dirty="0"/>
              <a:t>intensity ratio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74D71-21BD-1F7D-767F-3E5219CA02F8}"/>
              </a:ext>
            </a:extLst>
          </p:cNvPr>
          <p:cNvSpPr txBox="1"/>
          <p:nvPr/>
        </p:nvSpPr>
        <p:spPr>
          <a:xfrm>
            <a:off x="4192437" y="1615952"/>
            <a:ext cx="507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적절한 값을 넣어 </a:t>
            </a:r>
            <a:r>
              <a:rPr lang="en-US" altLang="ko-KR" dirty="0"/>
              <a:t>intensity</a:t>
            </a:r>
            <a:r>
              <a:rPr lang="ko-KR" altLang="en-US" dirty="0"/>
              <a:t>의 반영 </a:t>
            </a:r>
            <a:r>
              <a:rPr lang="en-US" altLang="ko-KR" dirty="0"/>
              <a:t>limit</a:t>
            </a:r>
            <a:r>
              <a:rPr lang="ko-KR" altLang="en-US" dirty="0"/>
              <a:t>을 정함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2E92A0-2E34-42CA-D89C-B24EDBFFF53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647339" y="1985284"/>
            <a:ext cx="1" cy="220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931238-49FA-4054-A00A-67BFB007E708}"/>
              </a:ext>
            </a:extLst>
          </p:cNvPr>
          <p:cNvSpPr txBox="1"/>
          <p:nvPr/>
        </p:nvSpPr>
        <p:spPr>
          <a:xfrm>
            <a:off x="473044" y="4276736"/>
            <a:ext cx="1124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중심의 </a:t>
            </a:r>
            <a:r>
              <a:rPr lang="en-US" altLang="ko-KR" dirty="0"/>
              <a:t>intensity</a:t>
            </a:r>
            <a:r>
              <a:rPr lang="ko-KR" altLang="en-US" dirty="0"/>
              <a:t>가 증가하는 것에 중점</a:t>
            </a:r>
            <a:endParaRPr lang="en-US" altLang="ko-KR" dirty="0"/>
          </a:p>
          <a:p>
            <a:pPr algn="ctr"/>
            <a:r>
              <a:rPr lang="ko-KR" altLang="en-US" dirty="0"/>
              <a:t>중심과 전체의 </a:t>
            </a:r>
            <a:r>
              <a:rPr lang="en-US" altLang="ko-KR" dirty="0"/>
              <a:t>intensity</a:t>
            </a:r>
            <a:r>
              <a:rPr lang="ko-KR" altLang="en-US" dirty="0"/>
              <a:t>의 비 </a:t>
            </a:r>
            <a:r>
              <a:rPr lang="en-US" altLang="ko-KR" dirty="0"/>
              <a:t>= intensity ratio</a:t>
            </a:r>
          </a:p>
        </p:txBody>
      </p:sp>
    </p:spTree>
    <p:extLst>
      <p:ext uri="{BB962C8B-B14F-4D97-AF65-F5344CB8AC3E}">
        <p14:creationId xmlns:p14="http://schemas.microsoft.com/office/powerpoint/2010/main" val="34537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16X16 SLM </a:t>
            </a:r>
            <a:r>
              <a:rPr lang="ko-KR" altLang="en-US" sz="4400" dirty="0"/>
              <a:t>시뮬레이션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94B5E8-1A7D-B470-62AE-3885DF45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00" y="1131588"/>
            <a:ext cx="2999746" cy="2669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E95E4D-BF99-4129-EE7A-1F96F936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57" y="1131588"/>
            <a:ext cx="2999746" cy="26765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A8BF21-3884-8659-159A-EEEA3DF4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49" y="4081822"/>
            <a:ext cx="2706447" cy="24149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1B9C4EB-32DF-46FB-DBDC-223F27CC1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621" y="4081822"/>
            <a:ext cx="2824818" cy="24165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3FB6E3-250C-E0C8-D213-B65A7E4ED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736" y="1156497"/>
            <a:ext cx="3352800" cy="26193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CB4178-6C69-03C4-BA8D-20C551379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891" y="4142268"/>
            <a:ext cx="3890604" cy="22940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102F8D-3CB9-43E7-C399-C742E5179EBD}"/>
              </a:ext>
            </a:extLst>
          </p:cNvPr>
          <p:cNvSpPr txBox="1"/>
          <p:nvPr/>
        </p:nvSpPr>
        <p:spPr>
          <a:xfrm>
            <a:off x="4672507" y="711209"/>
            <a:ext cx="169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pi/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90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16X16 SLM </a:t>
            </a:r>
            <a:r>
              <a:rPr lang="ko-KR" altLang="en-US" sz="4400" dirty="0"/>
              <a:t>시뮬레이션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94B5E8-1A7D-B470-62AE-3885DF45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700" y="1131588"/>
            <a:ext cx="2999745" cy="2669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E95E4D-BF99-4129-EE7A-1F96F936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2157" y="1131588"/>
            <a:ext cx="2999746" cy="26765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A8BF21-3884-8659-159A-EEEA3DF4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3349" y="4082385"/>
            <a:ext cx="2706447" cy="24138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1B9C4EB-32DF-46FB-DBDC-223F27CC12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09621" y="4116443"/>
            <a:ext cx="2824818" cy="23472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3FB6E3-250C-E0C8-D213-B65A7E4ED7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50736" y="1167565"/>
            <a:ext cx="3352800" cy="25972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CB4178-6C69-03C4-BA8D-20C5513796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504891" y="4142268"/>
            <a:ext cx="3890604" cy="2294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95B20-AD7A-B193-8DA9-61D0DFED5685}"/>
              </a:ext>
            </a:extLst>
          </p:cNvPr>
          <p:cNvSpPr txBox="1"/>
          <p:nvPr/>
        </p:nvSpPr>
        <p:spPr>
          <a:xfrm>
            <a:off x="4672507" y="711209"/>
            <a:ext cx="169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latin typeface="CambriaMath"/>
              </a:rPr>
              <a:t>𝛾 </a:t>
            </a:r>
            <a:r>
              <a:rPr lang="en-US" altLang="ko-KR" sz="1800" b="0" i="0" u="none" strike="noStrike" baseline="0" dirty="0">
                <a:latin typeface="CambriaMath"/>
              </a:rPr>
              <a:t>= pi/</a:t>
            </a:r>
            <a:r>
              <a:rPr lang="en-US" altLang="ko-KR" dirty="0"/>
              <a:t>intensity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9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09600" y="2005263"/>
            <a:ext cx="10972800" cy="4120901"/>
          </a:xfrm>
        </p:spPr>
        <p:txBody>
          <a:bodyPr rtlCol="0"/>
          <a:lstStyle/>
          <a:p>
            <a:pPr algn="ctr" rtl="0"/>
            <a:r>
              <a:rPr lang="ko-KR" altLang="en-US" dirty="0"/>
              <a:t>렌즈를 사용한 경우 </a:t>
            </a:r>
            <a:r>
              <a:rPr lang="en-US" altLang="ko-KR" dirty="0"/>
              <a:t>intensity</a:t>
            </a:r>
          </a:p>
          <a:p>
            <a:pPr algn="ctr" rtl="0"/>
            <a:r>
              <a:rPr lang="en-US" altLang="ko-KR" dirty="0"/>
              <a:t>reduced</a:t>
            </a:r>
            <a:r>
              <a:rPr lang="ko-KR" altLang="en-US" dirty="0"/>
              <a:t> 시뮬레이션</a:t>
            </a:r>
            <a:endParaRPr lang="en-US" altLang="ko-KR" dirty="0"/>
          </a:p>
          <a:p>
            <a:pPr algn="ctr" rtl="0"/>
            <a:r>
              <a:rPr lang="en-US" altLang="ko-KR" sz="2800" dirty="0"/>
              <a:t>local minimum(maximum) </a:t>
            </a:r>
            <a:r>
              <a:rPr lang="ko-KR" altLang="en-US" sz="2800" dirty="0"/>
              <a:t>해결</a:t>
            </a:r>
            <a:endParaRPr lang="en-US" altLang="ko-KR" dirty="0"/>
          </a:p>
          <a:p>
            <a:pPr algn="ctr" rtl="0"/>
            <a:r>
              <a:rPr lang="en-US" altLang="ko-KR" sz="2800" dirty="0"/>
              <a:t>16X16 SLM </a:t>
            </a:r>
            <a:r>
              <a:rPr lang="ko-KR" altLang="en-US" sz="2800" dirty="0"/>
              <a:t>시뮬레이션</a:t>
            </a:r>
            <a:endParaRPr lang="en-US" altLang="ko-KR" dirty="0"/>
          </a:p>
          <a:p>
            <a:pPr algn="ctr" rt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BD947-57F9-E738-0F9F-0FF581E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5" y="136525"/>
            <a:ext cx="4296129" cy="523638"/>
          </a:xfrm>
        </p:spPr>
        <p:txBody>
          <a:bodyPr/>
          <a:lstStyle/>
          <a:p>
            <a:r>
              <a:rPr lang="en-US" altLang="ko-KR" dirty="0"/>
              <a:t>NEXT PLAN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8F4B02-20BB-E9D4-41EC-94E3EEEBCBC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16X16 SLM </a:t>
                </a:r>
                <a:r>
                  <a:rPr lang="ko-KR" altLang="en-US" sz="1800" dirty="0"/>
                  <a:t>시뮬레이션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800" dirty="0"/>
                  <a:t>local minimum(maximum) </a:t>
                </a:r>
                <a:r>
                  <a:rPr lang="ko-KR" altLang="en-US" sz="1800" dirty="0"/>
                  <a:t>해결</a:t>
                </a:r>
                <a:endParaRPr lang="en-US" altLang="ko-KR" sz="1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800" b="0" i="0" u="none" strike="noStrike" baseline="0">
                    <a:latin typeface="CambriaMath"/>
                  </a:rPr>
                  <a:t>𝛾값 변경</a:t>
                </a:r>
                <a:endParaRPr lang="en-US" altLang="ko-KR" sz="1800" b="0" i="0" u="none" strike="noStrike" baseline="0" dirty="0">
                  <a:latin typeface="CambriaMath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ko-KR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ko-KR" altLang="en-US" sz="1800" b="0" i="0" u="none" strike="noStrike" baseline="0" dirty="0">
                    <a:latin typeface="CambriaMath"/>
                  </a:rPr>
                  <a:t>값 변경</a:t>
                </a:r>
                <a:endParaRPr lang="en-US" altLang="ko-KR" sz="1800" b="0" i="0" u="none" strike="noStrike" baseline="0" dirty="0">
                  <a:latin typeface="CambriaMath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ko-KR" altLang="en-US" sz="1800" dirty="0"/>
                  <a:t>실제 </a:t>
                </a:r>
                <a:r>
                  <a:rPr lang="en-US" altLang="ko-KR" sz="1800" dirty="0"/>
                  <a:t>SLM system</a:t>
                </a:r>
                <a:r>
                  <a:rPr lang="ko-KR" altLang="en-US" sz="1800" dirty="0"/>
                  <a:t>에 적용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ko-KR" altLang="en-US" sz="1800" dirty="0"/>
              </a:p>
              <a:p>
                <a:pPr marL="0" indent="0">
                  <a:buNone/>
                </a:pPr>
                <a:endParaRPr lang="en-US" altLang="ko-KR" sz="18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8F4B02-20BB-E9D4-41EC-94E3EEEBC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406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ADEF63D-AC12-7601-7587-385ABE46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779654"/>
            <a:ext cx="4943475" cy="292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1FC1DD-605C-5133-46FB-C22F3EC3F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88" y="2133220"/>
            <a:ext cx="4838700" cy="487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A6896-BC4C-8E43-C79A-842DC7D015A2}"/>
              </a:ext>
            </a:extLst>
          </p:cNvPr>
          <p:cNvSpPr txBox="1"/>
          <p:nvPr/>
        </p:nvSpPr>
        <p:spPr>
          <a:xfrm>
            <a:off x="390524" y="6380859"/>
            <a:ext cx="11630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여민수, 김한솔, </a:t>
            </a:r>
            <a:r>
              <a:rPr lang="ko-KR" altLang="en-US" sz="1200" dirty="0" err="1"/>
              <a:t>정윤찬</a:t>
            </a:r>
            <a:r>
              <a:rPr lang="ko-KR" altLang="en-US" sz="1200" dirty="0"/>
              <a:t>. (2023). CMA-ES/SPGD 이중 알고리즘을 통한 결맞음 빔 결합 시스템 위상제어 및 동작성능에 대한 </a:t>
            </a:r>
            <a:r>
              <a:rPr lang="ko-KR" altLang="en-US" sz="1200" dirty="0" err="1"/>
              <a:t>전산모사</a:t>
            </a:r>
            <a:r>
              <a:rPr lang="ko-KR" altLang="en-US" sz="1200" dirty="0"/>
              <a:t> 분석. </a:t>
            </a:r>
            <a:r>
              <a:rPr lang="ko-KR" altLang="en-US" sz="1200" dirty="0" err="1"/>
              <a:t>한국광학회지</a:t>
            </a:r>
            <a:r>
              <a:rPr lang="ko-KR" altLang="en-US" sz="1200" dirty="0"/>
              <a:t>, 34(1), 1-12.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DB8A69-B731-94E2-0D48-7D89EBC6AA8D}"/>
              </a:ext>
            </a:extLst>
          </p:cNvPr>
          <p:cNvSpPr/>
          <p:nvPr/>
        </p:nvSpPr>
        <p:spPr>
          <a:xfrm>
            <a:off x="7739061" y="2219181"/>
            <a:ext cx="257175" cy="2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D9DCF87-DD86-C798-6BA4-8F0A6FB93580}"/>
              </a:ext>
            </a:extLst>
          </p:cNvPr>
          <p:cNvSpPr/>
          <p:nvPr/>
        </p:nvSpPr>
        <p:spPr>
          <a:xfrm>
            <a:off x="7162799" y="5267443"/>
            <a:ext cx="962026" cy="2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BD947-57F9-E738-0F9F-0FF581E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5" y="136525"/>
            <a:ext cx="4296129" cy="523638"/>
          </a:xfrm>
        </p:spPr>
        <p:txBody>
          <a:bodyPr/>
          <a:lstStyle/>
          <a:p>
            <a:r>
              <a:rPr lang="en-US" altLang="ko-KR" dirty="0"/>
              <a:t>ref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E47F2C-5040-0A35-F218-416F0ED040D9}"/>
              </a:ext>
            </a:extLst>
          </p:cNvPr>
          <p:cNvGrpSpPr/>
          <p:nvPr/>
        </p:nvGrpSpPr>
        <p:grpSpPr>
          <a:xfrm>
            <a:off x="1140523" y="1247249"/>
            <a:ext cx="4091136" cy="5012447"/>
            <a:chOff x="1502833" y="1488789"/>
            <a:chExt cx="4091136" cy="50124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803251-BE47-C870-E0D4-81E6604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42177" y="1949445"/>
              <a:ext cx="5012447" cy="40911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1DB603-B3EF-955B-6000-750B98C1736B}"/>
                    </a:ext>
                  </a:extLst>
                </p:cNvPr>
                <p:cNvSpPr txBox="1"/>
                <p:nvPr/>
              </p:nvSpPr>
              <p:spPr>
                <a:xfrm>
                  <a:off x="3402032" y="6061547"/>
                  <a:ext cx="34890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ko-KR" sz="11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𝐽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CE86B10-0E62-185E-EA85-19B6C0058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032" y="6061547"/>
                  <a:ext cx="348901" cy="261610"/>
                </a:xfrm>
                <a:prstGeom prst="rect">
                  <a:avLst/>
                </a:prstGeom>
                <a:blipFill>
                  <a:blip r:embed="rId5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CCEE74-5192-D78E-619C-D25299CCAA53}"/>
                    </a:ext>
                  </a:extLst>
                </p:cNvPr>
                <p:cNvSpPr txBox="1"/>
                <p:nvPr/>
              </p:nvSpPr>
              <p:spPr>
                <a:xfrm>
                  <a:off x="4742774" y="6088058"/>
                  <a:ext cx="796112" cy="251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ko-KR" altLang="ko-KR" sz="9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ko-KR" altLang="ko-KR" sz="9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9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+mn-cs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+mn-cs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sz="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=</m:t>
                        </m:r>
                        <m:r>
                          <a:rPr lang="en-US" altLang="ko-KR" sz="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𝛿</m:t>
                        </m:r>
                        <m:r>
                          <a:rPr lang="en-US" altLang="ko-KR" sz="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𝐽</m:t>
                        </m:r>
                        <m:r>
                          <a:rPr lang="en-US" altLang="ko-KR" sz="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+mn-cs"/>
                          </a:rPr>
                          <m:t>𝛿</m:t>
                        </m:r>
                        <m:sSub>
                          <m:sSubPr>
                            <m:ctrlPr>
                              <a:rPr lang="ko-KR" altLang="ko-KR" sz="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ko-KR" sz="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+mn-cs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312DEE6-3B67-79EA-704F-FBA770C24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774" y="6088058"/>
                  <a:ext cx="796112" cy="2518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1CA016-787D-E4F8-44F8-78759626601F}"/>
                </a:ext>
              </a:extLst>
            </p:cNvPr>
            <p:cNvSpPr txBox="1"/>
            <p:nvPr/>
          </p:nvSpPr>
          <p:spPr>
            <a:xfrm>
              <a:off x="4833299" y="3658787"/>
              <a:ext cx="539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return</a:t>
              </a:r>
            </a:p>
            <a:p>
              <a:pPr algn="ctr"/>
              <a:r>
                <a:rPr lang="en-US" altLang="ko-KR" sz="1000" dirty="0"/>
                <a:t>data</a:t>
              </a:r>
              <a:endParaRPr lang="ko-KR" altLang="en-US" sz="1000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992B4F-F979-123A-9D51-FE56479BA699}"/>
              </a:ext>
            </a:extLst>
          </p:cNvPr>
          <p:cNvSpPr/>
          <p:nvPr/>
        </p:nvSpPr>
        <p:spPr>
          <a:xfrm>
            <a:off x="992865" y="2204659"/>
            <a:ext cx="1323992" cy="189069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FF7920-6D3B-D6F9-5AD9-072C8B770C64}"/>
              </a:ext>
            </a:extLst>
          </p:cNvPr>
          <p:cNvSpPr/>
          <p:nvPr/>
        </p:nvSpPr>
        <p:spPr>
          <a:xfrm>
            <a:off x="992866" y="4443425"/>
            <a:ext cx="4276897" cy="189069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174D82-FAC3-86A4-6A98-413CA11CFA7A}"/>
              </a:ext>
            </a:extLst>
          </p:cNvPr>
          <p:cNvSpPr/>
          <p:nvPr/>
        </p:nvSpPr>
        <p:spPr>
          <a:xfrm>
            <a:off x="4155370" y="1216400"/>
            <a:ext cx="1114394" cy="317215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FB7CB-1947-F055-1253-7540952D5BD8}"/>
              </a:ext>
            </a:extLst>
          </p:cNvPr>
          <p:cNvSpPr txBox="1"/>
          <p:nvPr/>
        </p:nvSpPr>
        <p:spPr>
          <a:xfrm>
            <a:off x="1466713" y="766690"/>
            <a:ext cx="3544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전체적인 </a:t>
            </a:r>
            <a:r>
              <a:rPr lang="en-US" altLang="ko-KR" sz="1800" b="1" dirty="0"/>
              <a:t>SPGD</a:t>
            </a:r>
            <a:r>
              <a:rPr lang="ko-KR" altLang="en-US" sz="1800" b="1" dirty="0"/>
              <a:t>알고리즘 흐름도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41095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sz="4400" dirty="0"/>
              <a:t>렌즈를 사용한 경우 </a:t>
            </a:r>
            <a:r>
              <a:rPr lang="en-US" altLang="ko-KR" sz="4400" dirty="0"/>
              <a:t>intensity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00E88-8786-A76D-02EA-6AD0C415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8354" y="1195808"/>
            <a:ext cx="2790733" cy="2574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A88551-F46C-410E-D86C-2C8C9C1A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017" y="1176875"/>
            <a:ext cx="2790734" cy="2593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BDFD52-7783-33F8-95CB-E7273BFFB12D}"/>
              </a:ext>
            </a:extLst>
          </p:cNvPr>
          <p:cNvSpPr txBox="1"/>
          <p:nvPr/>
        </p:nvSpPr>
        <p:spPr>
          <a:xfrm>
            <a:off x="726303" y="4532938"/>
            <a:ext cx="4922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지점내의 </a:t>
            </a:r>
            <a:r>
              <a:rPr lang="en-US" altLang="ko-KR" dirty="0"/>
              <a:t>intensity </a:t>
            </a:r>
            <a:r>
              <a:rPr lang="ko-KR" altLang="en-US" dirty="0"/>
              <a:t>합</a:t>
            </a:r>
            <a:r>
              <a:rPr lang="en-US" altLang="ko-KR" dirty="0"/>
              <a:t>(J </a:t>
            </a:r>
            <a:r>
              <a:rPr lang="ko-KR" altLang="en-US" dirty="0"/>
              <a:t>값</a:t>
            </a:r>
            <a:r>
              <a:rPr lang="en-US" altLang="ko-KR" dirty="0"/>
              <a:t>) : 1.005e+04</a:t>
            </a:r>
            <a:endParaRPr lang="ko-KR" altLang="en-US" dirty="0"/>
          </a:p>
          <a:p>
            <a:r>
              <a:rPr lang="ko-KR" altLang="en-US" dirty="0"/>
              <a:t>전체 </a:t>
            </a:r>
            <a:r>
              <a:rPr lang="en-US" altLang="ko-KR" dirty="0"/>
              <a:t>intensity : 1.005e+04</a:t>
            </a:r>
            <a:endParaRPr lang="ko-KR" altLang="en-US" dirty="0"/>
          </a:p>
          <a:p>
            <a:r>
              <a:rPr lang="ko-KR" altLang="en-US" dirty="0"/>
              <a:t>전체에서 가장 높은 </a:t>
            </a:r>
            <a:r>
              <a:rPr lang="en-US" altLang="ko-KR" dirty="0"/>
              <a:t>intensity</a:t>
            </a:r>
            <a:r>
              <a:rPr lang="ko-KR" altLang="en-US" dirty="0"/>
              <a:t> 값</a:t>
            </a:r>
            <a:r>
              <a:rPr lang="en-US" altLang="ko-KR" dirty="0"/>
              <a:t>: 557.938</a:t>
            </a:r>
          </a:p>
          <a:p>
            <a:r>
              <a:rPr lang="ko-KR" altLang="en-US" dirty="0"/>
              <a:t>전체와 목표지점의 </a:t>
            </a:r>
            <a:r>
              <a:rPr lang="en-US" altLang="ko-KR" dirty="0"/>
              <a:t>intensity</a:t>
            </a:r>
            <a:r>
              <a:rPr lang="ko-KR" altLang="en-US" dirty="0"/>
              <a:t>비율</a:t>
            </a:r>
            <a:r>
              <a:rPr lang="en-US" altLang="ko-KR" dirty="0"/>
              <a:t> : 100%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559389-4BBC-950D-DE19-762C897E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07" y="3770616"/>
            <a:ext cx="3634880" cy="27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B40F-EF26-2F68-2492-C279E11376E2}"/>
              </a:ext>
            </a:extLst>
          </p:cNvPr>
          <p:cNvSpPr txBox="1"/>
          <p:nvPr/>
        </p:nvSpPr>
        <p:spPr>
          <a:xfrm>
            <a:off x="473044" y="1706070"/>
            <a:ext cx="112459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두 </a:t>
            </a:r>
            <a:r>
              <a:rPr lang="en-US" altLang="ko-KR" dirty="0"/>
              <a:t>beam</a:t>
            </a:r>
            <a:r>
              <a:rPr lang="ko-KR" altLang="en-US" dirty="0"/>
              <a:t>의 결합 </a:t>
            </a:r>
            <a:r>
              <a:rPr lang="en-US" altLang="ko-KR" dirty="0"/>
              <a:t>(</a:t>
            </a:r>
            <a:r>
              <a:rPr lang="ko-KR" altLang="en-US" dirty="0"/>
              <a:t>두 </a:t>
            </a:r>
            <a:r>
              <a:rPr lang="en-US" altLang="ko-KR" dirty="0"/>
              <a:t>beam </a:t>
            </a:r>
            <a:r>
              <a:rPr lang="ko-KR" altLang="en-US" dirty="0"/>
              <a:t>모두 초기 </a:t>
            </a:r>
            <a:r>
              <a:rPr lang="en-US" altLang="ko-KR" dirty="0"/>
              <a:t>intensity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하나의 </a:t>
            </a:r>
            <a:r>
              <a:rPr lang="en-US" altLang="ko-KR" dirty="0"/>
              <a:t>beam</a:t>
            </a:r>
            <a:r>
              <a:rPr lang="ko-KR" altLang="en-US" dirty="0"/>
              <a:t>의 위상을 </a:t>
            </a:r>
            <a:r>
              <a:rPr lang="en-US" altLang="ko-KR" dirty="0"/>
              <a:t>0.5 (0.0796*(2*pi)) </a:t>
            </a:r>
            <a:r>
              <a:rPr lang="ko-KR" altLang="en-US" dirty="0"/>
              <a:t>로 고정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다른 하나의 </a:t>
            </a:r>
            <a:r>
              <a:rPr lang="en-US" altLang="ko-KR" dirty="0"/>
              <a:t>beam</a:t>
            </a:r>
            <a:r>
              <a:rPr lang="ko-KR" altLang="en-US" dirty="0"/>
              <a:t>의 위상을 바꾸어 주면서 최대 값을 찾아가도록 </a:t>
            </a:r>
            <a:r>
              <a:rPr lang="en-US" altLang="ko-KR" dirty="0"/>
              <a:t>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968A8-369D-BBD3-55CC-94B990EAA56A}"/>
              </a:ext>
            </a:extLst>
          </p:cNvPr>
          <p:cNvSpPr txBox="1"/>
          <p:nvPr/>
        </p:nvSpPr>
        <p:spPr>
          <a:xfrm>
            <a:off x="473044" y="4512967"/>
            <a:ext cx="1073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두 </a:t>
            </a:r>
            <a:r>
              <a:rPr lang="en-US" altLang="ko-KR" dirty="0"/>
              <a:t>beam</a:t>
            </a:r>
            <a:r>
              <a:rPr lang="ko-KR" altLang="en-US" dirty="0"/>
              <a:t>의 위상이 같을 경우 </a:t>
            </a:r>
            <a:r>
              <a:rPr lang="en-US" altLang="ko-KR" dirty="0"/>
              <a:t>intensity = 4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6288997-973C-975D-7929-767E9B3FE754}"/>
              </a:ext>
            </a:extLst>
          </p:cNvPr>
          <p:cNvSpPr/>
          <p:nvPr/>
        </p:nvSpPr>
        <p:spPr>
          <a:xfrm>
            <a:off x="5788325" y="3625457"/>
            <a:ext cx="307675" cy="448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EAC89A-A216-0F60-2C61-B6BB53E9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51" y="1137966"/>
            <a:ext cx="7054970" cy="52912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1B5AC-8566-82E0-8F84-5BA4638B9425}"/>
              </a:ext>
            </a:extLst>
          </p:cNvPr>
          <p:cNvSpPr txBox="1"/>
          <p:nvPr/>
        </p:nvSpPr>
        <p:spPr>
          <a:xfrm>
            <a:off x="473044" y="1102222"/>
            <a:ext cx="4573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intensity</a:t>
            </a:r>
            <a:r>
              <a:rPr lang="ko-KR" altLang="en-US" dirty="0"/>
              <a:t>의 변화량과 위상의 변화량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동시에 다음 값에 영향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intensity</a:t>
            </a:r>
            <a:r>
              <a:rPr lang="ko-KR" altLang="en-US" dirty="0"/>
              <a:t>의 변화량이 제대로 반영되지 않음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D9665-2AA1-2D47-9A33-89B6139A2495}"/>
              </a:ext>
            </a:extLst>
          </p:cNvPr>
          <p:cNvSpPr txBox="1"/>
          <p:nvPr/>
        </p:nvSpPr>
        <p:spPr>
          <a:xfrm>
            <a:off x="354562" y="3685461"/>
            <a:ext cx="4573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위상의 변화량을 </a:t>
            </a:r>
            <a:r>
              <a:rPr lang="en-US" altLang="ko-KR" dirty="0"/>
              <a:t>1</a:t>
            </a:r>
            <a:r>
              <a:rPr lang="ko-KR" altLang="en-US" dirty="0"/>
              <a:t>의 범위 내에서 고정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5A9F20D-60AF-A292-34C3-0CC5263F894F}"/>
              </a:ext>
            </a:extLst>
          </p:cNvPr>
          <p:cNvSpPr/>
          <p:nvPr/>
        </p:nvSpPr>
        <p:spPr>
          <a:xfrm>
            <a:off x="2605910" y="2769719"/>
            <a:ext cx="307675" cy="448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D7A5B7-3861-F92E-F3BC-5A7214AB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1" y="965438"/>
            <a:ext cx="7054970" cy="52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460BAA-462F-790E-A8AC-1EF6FB40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0" y="965438"/>
            <a:ext cx="7054971" cy="52912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하나인 경우</a:t>
            </a:r>
          </a:p>
        </p:txBody>
      </p:sp>
    </p:spTree>
    <p:extLst>
      <p:ext uri="{BB962C8B-B14F-4D97-AF65-F5344CB8AC3E}">
        <p14:creationId xmlns:p14="http://schemas.microsoft.com/office/powerpoint/2010/main" val="14674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B40F-EF26-2F68-2492-C279E11376E2}"/>
              </a:ext>
            </a:extLst>
          </p:cNvPr>
          <p:cNvSpPr txBox="1"/>
          <p:nvPr/>
        </p:nvSpPr>
        <p:spPr>
          <a:xfrm>
            <a:off x="473044" y="2206400"/>
            <a:ext cx="11245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두 </a:t>
            </a:r>
            <a:r>
              <a:rPr lang="en-US" altLang="ko-KR" dirty="0"/>
              <a:t>beam</a:t>
            </a:r>
            <a:r>
              <a:rPr lang="ko-KR" altLang="en-US" dirty="0"/>
              <a:t>의 결합 </a:t>
            </a:r>
            <a:r>
              <a:rPr lang="en-US" altLang="ko-KR" dirty="0"/>
              <a:t>(</a:t>
            </a:r>
            <a:r>
              <a:rPr lang="ko-KR" altLang="en-US" dirty="0"/>
              <a:t>두 </a:t>
            </a:r>
            <a:r>
              <a:rPr lang="en-US" altLang="ko-KR" dirty="0"/>
              <a:t>beam </a:t>
            </a:r>
            <a:r>
              <a:rPr lang="ko-KR" altLang="en-US" dirty="0"/>
              <a:t>모두 초기 </a:t>
            </a:r>
            <a:r>
              <a:rPr lang="en-US" altLang="ko-KR" dirty="0"/>
              <a:t>intensity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두개의 </a:t>
            </a:r>
            <a:r>
              <a:rPr lang="en-US" altLang="ko-KR" dirty="0"/>
              <a:t>beam</a:t>
            </a:r>
            <a:r>
              <a:rPr lang="ko-KR" altLang="en-US" dirty="0"/>
              <a:t>의 위상을 바꾸어 주면서 최대 값을 찾아가도록 </a:t>
            </a:r>
            <a:r>
              <a:rPr lang="en-US" altLang="ko-KR" dirty="0"/>
              <a:t>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C8C53-03A4-E696-53DC-472D69049405}"/>
              </a:ext>
            </a:extLst>
          </p:cNvPr>
          <p:cNvSpPr txBox="1"/>
          <p:nvPr/>
        </p:nvSpPr>
        <p:spPr>
          <a:xfrm>
            <a:off x="473044" y="4462422"/>
            <a:ext cx="1073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두 </a:t>
            </a:r>
            <a:r>
              <a:rPr lang="en-US" altLang="ko-KR" dirty="0"/>
              <a:t>beam</a:t>
            </a:r>
            <a:r>
              <a:rPr lang="ko-KR" altLang="en-US" dirty="0"/>
              <a:t>의 위상이 같을 경우 </a:t>
            </a:r>
            <a:r>
              <a:rPr lang="en-US" altLang="ko-KR" dirty="0"/>
              <a:t>intensity = 4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56CBACF-C9CE-2654-337D-E21BCC06A844}"/>
              </a:ext>
            </a:extLst>
          </p:cNvPr>
          <p:cNvSpPr/>
          <p:nvPr/>
        </p:nvSpPr>
        <p:spPr>
          <a:xfrm>
            <a:off x="5788325" y="3571789"/>
            <a:ext cx="307675" cy="448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6F3938-C4A0-FC2D-7505-094A270B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02" y="1226933"/>
            <a:ext cx="7326056" cy="5494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4400" dirty="0"/>
              <a:t>reduced </a:t>
            </a:r>
            <a:r>
              <a:rPr lang="ko-KR" altLang="en-US" sz="4400" dirty="0"/>
              <a:t>시뮬레이션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51B4B-61E2-E44B-465E-FF04288A08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변수가 둘인 경우</a:t>
            </a:r>
          </a:p>
        </p:txBody>
      </p: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ADD2AB5-B623-5EB5-3198-44336F83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2694" y="179968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</TotalTime>
  <Words>628</Words>
  <Application>Microsoft Office PowerPoint</Application>
  <PresentationFormat>와이드스크린</PresentationFormat>
  <Paragraphs>119</Paragraphs>
  <Slides>21</Slides>
  <Notes>18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CambriaMath</vt:lpstr>
      <vt:lpstr>맑은 고딕</vt:lpstr>
      <vt:lpstr>Arial</vt:lpstr>
      <vt:lpstr>Cambria Math</vt:lpstr>
      <vt:lpstr>Wingdings</vt:lpstr>
      <vt:lpstr>Office 테마</vt:lpstr>
      <vt:lpstr>SPGD implementation</vt:lpstr>
      <vt:lpstr>목차</vt:lpstr>
      <vt:lpstr>렌즈를 사용한 경우 intensity</vt:lpstr>
      <vt:lpstr>reduced 시뮬레이션</vt:lpstr>
      <vt:lpstr>reduced 시뮬레이션</vt:lpstr>
      <vt:lpstr>reduced 시뮬레이션</vt:lpstr>
      <vt:lpstr>reduced 시뮬레이션</vt:lpstr>
      <vt:lpstr>reduced 시뮬레이션</vt:lpstr>
      <vt:lpstr>reduced 시뮬레이션</vt:lpstr>
      <vt:lpstr>reduced 시뮬레이션</vt:lpstr>
      <vt:lpstr>reduced 시뮬레이션</vt:lpstr>
      <vt:lpstr>reduced 시뮬레이션</vt:lpstr>
      <vt:lpstr>local minimum(maximum) 해결</vt:lpstr>
      <vt:lpstr>local minimum(maximum) 해결</vt:lpstr>
      <vt:lpstr>local minimum(maximum) 해결</vt:lpstr>
      <vt:lpstr>local minimum(maximum) 해결</vt:lpstr>
      <vt:lpstr>16X16 SLM 시뮬레이션</vt:lpstr>
      <vt:lpstr>16X16 SLM 시뮬레이션</vt:lpstr>
      <vt:lpstr>16X16 SLM 시뮬레이션</vt:lpstr>
      <vt:lpstr>NEXT PLAN</vt:lpstr>
      <vt:lpstr>ref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분석</dc:title>
  <dc:creator>김 부경</dc:creator>
  <cp:lastModifiedBy>D.LS Oz</cp:lastModifiedBy>
  <cp:revision>42</cp:revision>
  <dcterms:created xsi:type="dcterms:W3CDTF">2023-04-10T16:15:33Z</dcterms:created>
  <dcterms:modified xsi:type="dcterms:W3CDTF">2023-05-30T09:30:25Z</dcterms:modified>
</cp:coreProperties>
</file>